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10" r:id="rId2"/>
    <p:sldId id="256" r:id="rId3"/>
    <p:sldId id="305" r:id="rId4"/>
    <p:sldId id="306" r:id="rId5"/>
    <p:sldId id="283" r:id="rId6"/>
    <p:sldId id="266" r:id="rId7"/>
    <p:sldId id="298" r:id="rId8"/>
    <p:sldId id="258" r:id="rId9"/>
    <p:sldId id="319" r:id="rId10"/>
    <p:sldId id="288" r:id="rId11"/>
    <p:sldId id="289" r:id="rId12"/>
    <p:sldId id="290" r:id="rId13"/>
    <p:sldId id="317" r:id="rId14"/>
    <p:sldId id="313" r:id="rId15"/>
    <p:sldId id="287" r:id="rId16"/>
    <p:sldId id="291" r:id="rId17"/>
    <p:sldId id="300" r:id="rId18"/>
    <p:sldId id="302" r:id="rId19"/>
    <p:sldId id="304" r:id="rId20"/>
    <p:sldId id="30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FDD0"/>
    <a:srgbClr val="A7C4FF"/>
    <a:srgbClr val="97BAFF"/>
    <a:srgbClr val="FF0000"/>
    <a:srgbClr val="FFFF00"/>
    <a:srgbClr val="FF66FF"/>
    <a:srgbClr val="00FF00"/>
    <a:srgbClr val="0000FF"/>
    <a:srgbClr val="CCFFCC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10" autoAdjust="0"/>
    <p:restoredTop sz="95324" autoAdjust="0"/>
  </p:normalViewPr>
  <p:slideViewPr>
    <p:cSldViewPr>
      <p:cViewPr varScale="1">
        <p:scale>
          <a:sx n="70" d="100"/>
          <a:sy n="70" d="100"/>
        </p:scale>
        <p:origin x="1320" y="7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D2737-3293-40C3-8BC0-59BC93BA06F0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76042-F632-439D-AEFA-7722E3E72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62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সকলকে স্বাগতম জানিয়ে আজকের শ্রেণির</a:t>
            </a:r>
            <a:r>
              <a:rPr lang="bn-IN" baseline="0" dirty="0" smtClean="0"/>
              <a:t> কার্যক্রম শূরু করা যেতে পারে।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76042-F632-439D-AEFA-7722E3E7257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61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গ্লাসের বাইরে কী থাকে?</a:t>
            </a:r>
            <a:r>
              <a:rPr lang="bn-IN" baseline="0" dirty="0" smtClean="0"/>
              <a:t> বাতাসে কী থাকে? জলীয় বাষ্পথেকে কীভাবে পানি হল? এই প্রক্রিয়াকে কী বলে?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76042-F632-439D-AEFA-7722E3E7257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13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বরফে চাপ প্রয়োগ করলে কী হয়? চাপ সরিয়ে নিলে কী ঘটে?</a:t>
            </a:r>
            <a:r>
              <a:rPr lang="bn-IN" baseline="0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76042-F632-439D-AEFA-7722E3E7257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58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বরফ জোড়া</a:t>
            </a:r>
            <a:r>
              <a:rPr lang="bn-IN" baseline="0" dirty="0" smtClean="0"/>
              <a:t> লাগে কেন? কী কারনে গলনাঙ্ক পরিবর্তিত হয়?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76042-F632-439D-AEFA-7722E3E7257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27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প্রয়োজনীয় তথ্য আলোচনা করবেন।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76042-F632-439D-AEFA-7722E3E7257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62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সুপ্ততাপ কী? গলনের সুপ্ততাপ কী? বাশগপীভবনের সুপ্ততাপ কী? কাচের গ্লাসে পানি ঠান্ডা</a:t>
            </a:r>
            <a:r>
              <a:rPr lang="bn-IN" baseline="0" dirty="0" smtClean="0"/>
              <a:t> হয় না কেন? মাটির কলসিতে পানি ঠান্ডা থাকে কেন?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76042-F632-439D-AEFA-7722E3E7257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08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সময়-৫ মিনিট।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76042-F632-439D-AEFA-7722E3E7257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10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সময়-২ মিনিট।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76042-F632-439D-AEFA-7722E3E7257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24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baseline="0" dirty="0" smtClean="0"/>
              <a:t>সঠিক উত্তরের জন্য সহায়ক নির্দেশনা দেওয়া যেতে পারে।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76042-F632-439D-AEFA-7722E3E7257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45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ধন্যবাদ</a:t>
            </a:r>
            <a:r>
              <a:rPr lang="bn-IN" baseline="0" dirty="0" smtClean="0"/>
              <a:t> জানিয়ে আজকের শ্রেণি কার্যক্রম শেষ করা যেতে পারে।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76042-F632-439D-AEFA-7722E3E7257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2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স্লাই</a:t>
            </a:r>
            <a:r>
              <a:rPr lang="en-US" dirty="0" smtClean="0"/>
              <a:t>ড</a:t>
            </a:r>
            <a:r>
              <a:rPr lang="bn-IN" dirty="0" smtClean="0"/>
              <a:t>টি </a:t>
            </a:r>
            <a:r>
              <a:rPr lang="bn-IN" dirty="0" smtClean="0"/>
              <a:t>হাইড করে রাখা</a:t>
            </a:r>
            <a:r>
              <a:rPr lang="bn-IN" baseline="0" dirty="0" smtClean="0"/>
              <a:t>  হয়েছে।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76042-F632-439D-AEFA-7722E3E7257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4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 কী দেখা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যাচ্ছে? সূর্য থেকে আমরা কী পাই? কী কারনে বরফ গলছে? তাপে পানি কী হচ্ছে? পদার্থের কয়টি অবস্থা দেখা যাচ্ছে? অবস্থা তিনটি কী কী?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76042-F632-439D-AEFA-7722E3E7257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95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পদার্থের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অবস্থাগুলো জী?কী? অবস্থাগুলো কয়টি বিষয়ের উপর নির্ভর করে?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76042-F632-439D-AEFA-7722E3E7257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48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তাপ প্রয়োগে বরফ কীসে পরিনত হয়? পানিতে তাপ প্রয়োগ করলে কীসে পরিনত হয়? পাঠ</a:t>
            </a:r>
            <a:r>
              <a:rPr lang="bn-IN" baseline="0" dirty="0" smtClean="0"/>
              <a:t> ঘোষনা।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76042-F632-439D-AEFA-7722E3E7257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79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স্লাইডটি </a:t>
            </a:r>
            <a:r>
              <a:rPr lang="bn-IN" baseline="0" dirty="0" smtClean="0"/>
              <a:t> হাইদ করে রাখা যেতে পারে অথবা দেখানো যেতে পারে।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76042-F632-439D-AEFA-7722E3E7257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66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পদার্থের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কী রুপান্তর ঘটে? 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76042-F632-439D-AEFA-7722E3E7257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03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প্রয়োগকৃত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তাপ কোথায় গেলো?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প্রয়োজনীয় তথ্য আলোচনা করবেন।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76042-F632-439D-AEFA-7722E3E7257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35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গলন কী? বাস্পীভবন কী? বাস্পায়ন কী? স্ফুটন কী? শিক্ষক</a:t>
            </a:r>
            <a:r>
              <a:rPr lang="bn-IN" baseline="0" dirty="0" smtClean="0"/>
              <a:t> প্রয়োজনীয় তথ্য আলোচনা করবেন।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76042-F632-439D-AEFA-7722E3E7257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90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gif"/><Relationship Id="rId4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jpg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920621"/>
            <a:ext cx="6400800" cy="5016758"/>
          </a:xfrm>
          <a:prstGeom prst="rect">
            <a:avLst/>
          </a:prstGeom>
          <a:solidFill>
            <a:srgbClr val="F4EAF6"/>
          </a:solidFill>
          <a:ln w="76200">
            <a:solidFill>
              <a:srgbClr val="00EA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3200" u="sng" dirty="0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সন্মানিত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শিক্ষকবৃন্দের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জন্য</a:t>
            </a:r>
            <a:endParaRPr lang="en-US" sz="3200" u="sng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হাইড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ক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রাখা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F-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চেপে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রলে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হাইড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স্লাইডগুলো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দেখা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যা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শ্রেণিকক্ষে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প্রয়োজনীয়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পরামর্শ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প্রতিটি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চে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নোট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আকারে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সংযোজন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ে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শ্রেণিতে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কনটেন্টটি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উ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পস্থাপনের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পূর্বে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পাঠ্য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বইয়ের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নির্ধারিত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মিলিয়ে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কাজের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/সমস্যার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সমাধান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শ্রেণিতে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আগে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সবিনয়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অনুরোধ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হলো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20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8149" y="2891492"/>
            <a:ext cx="772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গলন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71436" y="5892225"/>
            <a:ext cx="1305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বাস্পায়ন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137817" y="3377346"/>
            <a:ext cx="3048004" cy="2947254"/>
            <a:chOff x="5243978" y="2148100"/>
            <a:chExt cx="3048004" cy="294725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BFDF5"/>
                </a:clrFrom>
                <a:clrTo>
                  <a:srgbClr val="FBFD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978" y="2148100"/>
              <a:ext cx="3048000" cy="2947254"/>
            </a:xfrm>
            <a:prstGeom prst="rect">
              <a:avLst/>
            </a:prstGeom>
          </p:spPr>
        </p:pic>
        <p:sp>
          <p:nvSpPr>
            <p:cNvPr id="33" name="Trapezoid 32"/>
            <p:cNvSpPr/>
            <p:nvPr/>
          </p:nvSpPr>
          <p:spPr>
            <a:xfrm rot="16200000">
              <a:off x="6558203" y="3361574"/>
              <a:ext cx="419554" cy="3048004"/>
            </a:xfrm>
            <a:prstGeom prst="trapezoid">
              <a:avLst>
                <a:gd name="adj" fmla="val 616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235716" y="5867400"/>
            <a:ext cx="865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স্ফুটন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137817" y="516733"/>
            <a:ext cx="3047999" cy="2836067"/>
            <a:chOff x="5638802" y="850304"/>
            <a:chExt cx="2143125" cy="1666875"/>
          </a:xfrm>
          <a:solidFill>
            <a:schemeClr val="accent5">
              <a:lumMod val="20000"/>
              <a:lumOff val="80000"/>
            </a:schemeClr>
          </a:solidFill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802" y="850304"/>
              <a:ext cx="2143125" cy="1666875"/>
            </a:xfrm>
            <a:prstGeom prst="rect">
              <a:avLst/>
            </a:prstGeom>
            <a:grpFill/>
          </p:spPr>
        </p:pic>
        <p:sp>
          <p:nvSpPr>
            <p:cNvPr id="35" name="Flowchart: Process 34"/>
            <p:cNvSpPr/>
            <p:nvPr/>
          </p:nvSpPr>
          <p:spPr>
            <a:xfrm>
              <a:off x="5638802" y="2158489"/>
              <a:ext cx="2143125" cy="356111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955648" y="2768025"/>
            <a:ext cx="1511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বাস্পীভবন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98" y="516733"/>
            <a:ext cx="3741639" cy="22512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92" y="3440923"/>
            <a:ext cx="3795276" cy="2464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457200"/>
            <a:ext cx="18288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জলীয়বাষ্প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58000" y="457201"/>
            <a:ext cx="16764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পানি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24777" y="762000"/>
            <a:ext cx="19050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উষ্ণতা হ্রাস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96804" y="5525869"/>
            <a:ext cx="151339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ঘনীভবন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15110" y="5181600"/>
            <a:ext cx="220429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বায়বীয় অবস্থা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553200" y="5170145"/>
            <a:ext cx="19050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তরল অবস্থা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9" name="Right Arrow 68"/>
          <p:cNvSpPr/>
          <p:nvPr/>
        </p:nvSpPr>
        <p:spPr>
          <a:xfrm>
            <a:off x="2971800" y="5181600"/>
            <a:ext cx="3581400" cy="251402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2514600" y="409121"/>
            <a:ext cx="4343399" cy="274397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43" y="1482494"/>
            <a:ext cx="3596081" cy="3606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32"/>
          <a:stretch/>
        </p:blipFill>
        <p:spPr>
          <a:xfrm>
            <a:off x="4211325" y="1482494"/>
            <a:ext cx="4323075" cy="3594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4" grpId="0" animBg="1"/>
      <p:bldP spid="45" grpId="0" animBg="1"/>
      <p:bldP spid="33" grpId="0" animBg="1"/>
      <p:bldP spid="67" grpId="0" animBg="1"/>
      <p:bldP spid="68" grpId="0" animBg="1"/>
      <p:bldP spid="69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ardrop 37"/>
          <p:cNvSpPr/>
          <p:nvPr/>
        </p:nvSpPr>
        <p:spPr>
          <a:xfrm rot="7929732">
            <a:off x="4632284" y="1513113"/>
            <a:ext cx="128914" cy="138231"/>
          </a:xfrm>
          <a:prstGeom prst="teardrop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ardrop 38"/>
          <p:cNvSpPr/>
          <p:nvPr/>
        </p:nvSpPr>
        <p:spPr>
          <a:xfrm rot="7929732">
            <a:off x="4784684" y="1665513"/>
            <a:ext cx="128914" cy="138231"/>
          </a:xfrm>
          <a:prstGeom prst="teardrop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ardrop 39"/>
          <p:cNvSpPr/>
          <p:nvPr/>
        </p:nvSpPr>
        <p:spPr>
          <a:xfrm rot="7929732">
            <a:off x="4937084" y="1817913"/>
            <a:ext cx="128914" cy="138231"/>
          </a:xfrm>
          <a:prstGeom prst="teardrop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2408600" y="381000"/>
            <a:ext cx="3507692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পানি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ফোঁটা এল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কীভাবে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514600" y="405825"/>
            <a:ext cx="348845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পানি জমে বরফ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হল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কেন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Cube 23"/>
          <p:cNvSpPr/>
          <p:nvPr/>
        </p:nvSpPr>
        <p:spPr>
          <a:xfrm>
            <a:off x="1612392" y="990600"/>
            <a:ext cx="1600200" cy="1447800"/>
          </a:xfrm>
          <a:prstGeom prst="cub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/>
          <p:cNvSpPr/>
          <p:nvPr/>
        </p:nvSpPr>
        <p:spPr>
          <a:xfrm>
            <a:off x="5955792" y="990600"/>
            <a:ext cx="1600200" cy="1447800"/>
          </a:xfrm>
          <a:prstGeom prst="cub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633984" y="1485900"/>
            <a:ext cx="978408" cy="60960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চাপ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Right Arrow 29"/>
          <p:cNvSpPr/>
          <p:nvPr/>
        </p:nvSpPr>
        <p:spPr>
          <a:xfrm flipH="1">
            <a:off x="7555992" y="1466850"/>
            <a:ext cx="978408" cy="60960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চাপ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Cube 27"/>
          <p:cNvSpPr/>
          <p:nvPr/>
        </p:nvSpPr>
        <p:spPr>
          <a:xfrm>
            <a:off x="3212592" y="990600"/>
            <a:ext cx="2743200" cy="1447800"/>
          </a:xfrm>
          <a:prstGeom prst="cub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990600" y="2819400"/>
            <a:ext cx="1447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কঠিন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280484" y="2819400"/>
            <a:ext cx="1447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তরল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114173" y="3385886"/>
            <a:ext cx="2265947" cy="5915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চাপ প্র</a:t>
            </a:r>
            <a:r>
              <a:rPr lang="bn-IN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য়োগ 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3" name="Straight Arrow Connector 72"/>
          <p:cNvCxnSpPr>
            <a:endCxn id="71" idx="1"/>
          </p:cNvCxnSpPr>
          <p:nvPr/>
        </p:nvCxnSpPr>
        <p:spPr>
          <a:xfrm>
            <a:off x="2432386" y="3162300"/>
            <a:ext cx="384809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6308558" y="4215825"/>
            <a:ext cx="1447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কঠিন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984586" y="4258939"/>
            <a:ext cx="1447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তরল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224461" y="4745214"/>
            <a:ext cx="2265947" cy="5915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3200" dirty="0">
                <a:latin typeface="NikoshBAN" pitchFamily="2" charset="0"/>
                <a:cs typeface="NikoshBAN" pitchFamily="2" charset="0"/>
              </a:rPr>
              <a:t>চাপ হ্রাস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 flipV="1">
            <a:off x="2432386" y="4522630"/>
            <a:ext cx="3876172" cy="110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5916292" y="5739825"/>
            <a:ext cx="19463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3200" dirty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পুনঃশিলীভবন</a:t>
            </a:r>
            <a:endParaRPr lang="en-US" sz="3200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62975" y="5739825"/>
            <a:ext cx="3151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32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 প্রক্রিয়াকে কী বলে?</a:t>
            </a:r>
            <a:endParaRPr lang="en-US" sz="3200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16667 0.005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27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17084 0.0076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37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-0.1868 -0.002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0" y="-13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17014 -0.011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0035 -3.17919E-6 C 0.00105 0.04694 0.0007 0.05295 0.00364 0.08555 C 0.00642 0.15584 0.00538 0.22474 0.00035 0.29457 C 0.00087 0.36486 -0.00365 0.45364 0.0059 0.52671 C 0.00678 0.5422 0.0059 0.56023 0.0092 0.5748 C 0.01025 0.66359 0.00174 0.63677 0.01145 0.6659 " pathEditMode="relative" rAng="0" ptsTypes="fffffA">
                                      <p:cBhvr>
                                        <p:cTn id="34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3329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3.61111E-6 3.3526E-6 C 0.00069 0.04693 0.00034 0.05294 0.0033 0.08555 C 0.00607 0.15583 0.00503 0.22474 3.61111E-6 0.29456 C 0.00052 0.36485 -0.004 0.45364 0.00555 0.5267 C 0.00642 0.54219 0.00555 0.56023 0.00885 0.57479 C 0.00989 0.66358 0.00139 0.63676 0.01111 0.66589 " pathEditMode="relative" rAng="0" ptsTypes="fffffA">
                                      <p:cBhvr>
                                        <p:cTn id="36" dur="6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3329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animMotion origin="layout" path="M -0.05121 -0.07769 C -0.05052 -0.03075 -0.05086 -0.02474 -0.04791 0.00786 C -0.04513 0.07815 -0.04618 0.14705 -0.05121 0.21688 C -0.05069 0.28717 -0.0552 0.37596 -0.04566 0.44902 C -0.0448 0.46451 -0.04566 0.48255 -0.04237 0.49711 C -0.04132 0.5859 -0.04982 0.55908 -0.0401 0.58821 " pathEditMode="relative" rAng="0" ptsTypes="fffffA">
                                      <p:cBhvr>
                                        <p:cTn id="38" dur="7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332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57" grpId="0" animBg="1"/>
      <p:bldP spid="57" grpId="1" animBg="1"/>
      <p:bldP spid="64" grpId="0" animBg="1"/>
      <p:bldP spid="24" grpId="0" animBg="1"/>
      <p:bldP spid="24" grpId="1" animBg="1"/>
      <p:bldP spid="24" grpId="2" animBg="1"/>
      <p:bldP spid="27" grpId="0" animBg="1"/>
      <p:bldP spid="27" grpId="1" animBg="1"/>
      <p:bldP spid="27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28" grpId="0" animBg="1"/>
      <p:bldP spid="70" grpId="0" animBg="1"/>
      <p:bldP spid="71" grpId="0" animBg="1"/>
      <p:bldP spid="72" grpId="0" animBg="1"/>
      <p:bldP spid="74" grpId="0" animBg="1"/>
      <p:bldP spid="75" grpId="0" animBg="1"/>
      <p:bldP spid="76" grpId="0" animBg="1"/>
      <p:bldP spid="78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28504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784" y="990600"/>
            <a:ext cx="2817984" cy="3124200"/>
          </a:xfrm>
          <a:prstGeom prst="rect">
            <a:avLst/>
          </a:prstGeom>
        </p:spPr>
      </p:pic>
      <p:sp>
        <p:nvSpPr>
          <p:cNvPr id="4" name="Rectangular Callout 3"/>
          <p:cNvSpPr/>
          <p:nvPr/>
        </p:nvSpPr>
        <p:spPr>
          <a:xfrm>
            <a:off x="2971800" y="685800"/>
            <a:ext cx="2743200" cy="1015425"/>
          </a:xfrm>
          <a:prstGeom prst="wedgeRectCallout">
            <a:avLst>
              <a:gd name="adj1" fmla="val -60021"/>
              <a:gd name="adj2" fmla="val -94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চাপ বাড়লে গলনাঙ্ক</a:t>
            </a:r>
          </a:p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কমে যায়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2971801" y="3227712"/>
            <a:ext cx="2743200" cy="1015425"/>
          </a:xfrm>
          <a:prstGeom prst="wedgeRectCallout">
            <a:avLst>
              <a:gd name="adj1" fmla="val 56885"/>
              <a:gd name="adj2" fmla="val -102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চাপ বাড়লে গলনাঙ্ক</a:t>
            </a:r>
          </a:p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বেড়ে যায়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0876" y="5435025"/>
            <a:ext cx="809592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পদার্থের উপর চাপের হ্রাস বৃদ্ধির জন্য গলনাঙ্ক পরিবর্তিত হয়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61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547687" y="3296248"/>
            <a:ext cx="2857500" cy="3082274"/>
          </a:xfrm>
          <a:custGeom>
            <a:avLst/>
            <a:gdLst>
              <a:gd name="connsiteX0" fmla="*/ 1243013 w 2171700"/>
              <a:gd name="connsiteY0" fmla="*/ 1457325 h 2316475"/>
              <a:gd name="connsiteX1" fmla="*/ 1171575 w 2171700"/>
              <a:gd name="connsiteY1" fmla="*/ 1514475 h 2316475"/>
              <a:gd name="connsiteX2" fmla="*/ 1128713 w 2171700"/>
              <a:gd name="connsiteY2" fmla="*/ 1600200 h 2316475"/>
              <a:gd name="connsiteX3" fmla="*/ 1100138 w 2171700"/>
              <a:gd name="connsiteY3" fmla="*/ 1671637 h 2316475"/>
              <a:gd name="connsiteX4" fmla="*/ 1057275 w 2171700"/>
              <a:gd name="connsiteY4" fmla="*/ 1728787 h 2316475"/>
              <a:gd name="connsiteX5" fmla="*/ 1000125 w 2171700"/>
              <a:gd name="connsiteY5" fmla="*/ 1843087 h 2316475"/>
              <a:gd name="connsiteX6" fmla="*/ 985838 w 2171700"/>
              <a:gd name="connsiteY6" fmla="*/ 1900237 h 2316475"/>
              <a:gd name="connsiteX7" fmla="*/ 971550 w 2171700"/>
              <a:gd name="connsiteY7" fmla="*/ 1943100 h 2316475"/>
              <a:gd name="connsiteX8" fmla="*/ 1085850 w 2171700"/>
              <a:gd name="connsiteY8" fmla="*/ 2000250 h 2316475"/>
              <a:gd name="connsiteX9" fmla="*/ 1042988 w 2171700"/>
              <a:gd name="connsiteY9" fmla="*/ 2214562 h 2316475"/>
              <a:gd name="connsiteX10" fmla="*/ 1014413 w 2171700"/>
              <a:gd name="connsiteY10" fmla="*/ 2300287 h 2316475"/>
              <a:gd name="connsiteX11" fmla="*/ 1071563 w 2171700"/>
              <a:gd name="connsiteY11" fmla="*/ 2314575 h 2316475"/>
              <a:gd name="connsiteX12" fmla="*/ 1185863 w 2171700"/>
              <a:gd name="connsiteY12" fmla="*/ 2228850 h 2316475"/>
              <a:gd name="connsiteX13" fmla="*/ 1300163 w 2171700"/>
              <a:gd name="connsiteY13" fmla="*/ 2171700 h 2316475"/>
              <a:gd name="connsiteX14" fmla="*/ 1371600 w 2171700"/>
              <a:gd name="connsiteY14" fmla="*/ 2100262 h 2316475"/>
              <a:gd name="connsiteX15" fmla="*/ 1443038 w 2171700"/>
              <a:gd name="connsiteY15" fmla="*/ 2043112 h 2316475"/>
              <a:gd name="connsiteX16" fmla="*/ 1457325 w 2171700"/>
              <a:gd name="connsiteY16" fmla="*/ 2000250 h 2316475"/>
              <a:gd name="connsiteX17" fmla="*/ 1514475 w 2171700"/>
              <a:gd name="connsiteY17" fmla="*/ 1985962 h 2316475"/>
              <a:gd name="connsiteX18" fmla="*/ 1628775 w 2171700"/>
              <a:gd name="connsiteY18" fmla="*/ 1971675 h 2316475"/>
              <a:gd name="connsiteX19" fmla="*/ 1671638 w 2171700"/>
              <a:gd name="connsiteY19" fmla="*/ 1914525 h 2316475"/>
              <a:gd name="connsiteX20" fmla="*/ 1728788 w 2171700"/>
              <a:gd name="connsiteY20" fmla="*/ 1828800 h 2316475"/>
              <a:gd name="connsiteX21" fmla="*/ 1757363 w 2171700"/>
              <a:gd name="connsiteY21" fmla="*/ 1785937 h 2316475"/>
              <a:gd name="connsiteX22" fmla="*/ 1800225 w 2171700"/>
              <a:gd name="connsiteY22" fmla="*/ 1728787 h 2316475"/>
              <a:gd name="connsiteX23" fmla="*/ 1828800 w 2171700"/>
              <a:gd name="connsiteY23" fmla="*/ 1614487 h 2316475"/>
              <a:gd name="connsiteX24" fmla="*/ 1843088 w 2171700"/>
              <a:gd name="connsiteY24" fmla="*/ 1571625 h 2316475"/>
              <a:gd name="connsiteX25" fmla="*/ 1871663 w 2171700"/>
              <a:gd name="connsiteY25" fmla="*/ 1457325 h 2316475"/>
              <a:gd name="connsiteX26" fmla="*/ 1914525 w 2171700"/>
              <a:gd name="connsiteY26" fmla="*/ 1357312 h 2316475"/>
              <a:gd name="connsiteX27" fmla="*/ 2028825 w 2171700"/>
              <a:gd name="connsiteY27" fmla="*/ 1271587 h 2316475"/>
              <a:gd name="connsiteX28" fmla="*/ 2071688 w 2171700"/>
              <a:gd name="connsiteY28" fmla="*/ 1214437 h 2316475"/>
              <a:gd name="connsiteX29" fmla="*/ 2085975 w 2171700"/>
              <a:gd name="connsiteY29" fmla="*/ 985837 h 2316475"/>
              <a:gd name="connsiteX30" fmla="*/ 2143125 w 2171700"/>
              <a:gd name="connsiteY30" fmla="*/ 871537 h 2316475"/>
              <a:gd name="connsiteX31" fmla="*/ 2171700 w 2171700"/>
              <a:gd name="connsiteY31" fmla="*/ 785812 h 2316475"/>
              <a:gd name="connsiteX32" fmla="*/ 2157413 w 2171700"/>
              <a:gd name="connsiteY32" fmla="*/ 728662 h 2316475"/>
              <a:gd name="connsiteX33" fmla="*/ 2114550 w 2171700"/>
              <a:gd name="connsiteY33" fmla="*/ 685800 h 2316475"/>
              <a:gd name="connsiteX34" fmla="*/ 2085975 w 2171700"/>
              <a:gd name="connsiteY34" fmla="*/ 642937 h 2316475"/>
              <a:gd name="connsiteX35" fmla="*/ 2000250 w 2171700"/>
              <a:gd name="connsiteY35" fmla="*/ 600075 h 2316475"/>
              <a:gd name="connsiteX36" fmla="*/ 1985963 w 2171700"/>
              <a:gd name="connsiteY36" fmla="*/ 542925 h 2316475"/>
              <a:gd name="connsiteX37" fmla="*/ 1971675 w 2171700"/>
              <a:gd name="connsiteY37" fmla="*/ 114300 h 2316475"/>
              <a:gd name="connsiteX38" fmla="*/ 1914525 w 2171700"/>
              <a:gd name="connsiteY38" fmla="*/ 85725 h 2316475"/>
              <a:gd name="connsiteX39" fmla="*/ 1743075 w 2171700"/>
              <a:gd name="connsiteY39" fmla="*/ 85725 h 2316475"/>
              <a:gd name="connsiteX40" fmla="*/ 1714500 w 2171700"/>
              <a:gd name="connsiteY40" fmla="*/ 42862 h 2316475"/>
              <a:gd name="connsiteX41" fmla="*/ 1657350 w 2171700"/>
              <a:gd name="connsiteY41" fmla="*/ 0 h 2316475"/>
              <a:gd name="connsiteX42" fmla="*/ 1471613 w 2171700"/>
              <a:gd name="connsiteY42" fmla="*/ 28575 h 2316475"/>
              <a:gd name="connsiteX43" fmla="*/ 1428750 w 2171700"/>
              <a:gd name="connsiteY43" fmla="*/ 85725 h 2316475"/>
              <a:gd name="connsiteX44" fmla="*/ 1371600 w 2171700"/>
              <a:gd name="connsiteY44" fmla="*/ 100012 h 2316475"/>
              <a:gd name="connsiteX45" fmla="*/ 1257300 w 2171700"/>
              <a:gd name="connsiteY45" fmla="*/ 142875 h 2316475"/>
              <a:gd name="connsiteX46" fmla="*/ 1200150 w 2171700"/>
              <a:gd name="connsiteY46" fmla="*/ 128587 h 2316475"/>
              <a:gd name="connsiteX47" fmla="*/ 1100138 w 2171700"/>
              <a:gd name="connsiteY47" fmla="*/ 114300 h 2316475"/>
              <a:gd name="connsiteX48" fmla="*/ 1057275 w 2171700"/>
              <a:gd name="connsiteY48" fmla="*/ 100012 h 2316475"/>
              <a:gd name="connsiteX49" fmla="*/ 1014413 w 2171700"/>
              <a:gd name="connsiteY49" fmla="*/ 71437 h 2316475"/>
              <a:gd name="connsiteX50" fmla="*/ 657225 w 2171700"/>
              <a:gd name="connsiteY50" fmla="*/ 85725 h 2316475"/>
              <a:gd name="connsiteX51" fmla="*/ 614363 w 2171700"/>
              <a:gd name="connsiteY51" fmla="*/ 114300 h 2316475"/>
              <a:gd name="connsiteX52" fmla="*/ 514350 w 2171700"/>
              <a:gd name="connsiteY52" fmla="*/ 257175 h 2316475"/>
              <a:gd name="connsiteX53" fmla="*/ 428625 w 2171700"/>
              <a:gd name="connsiteY53" fmla="*/ 371475 h 2316475"/>
              <a:gd name="connsiteX54" fmla="*/ 414338 w 2171700"/>
              <a:gd name="connsiteY54" fmla="*/ 328612 h 2316475"/>
              <a:gd name="connsiteX55" fmla="*/ 157163 w 2171700"/>
              <a:gd name="connsiteY55" fmla="*/ 385762 h 2316475"/>
              <a:gd name="connsiteX56" fmla="*/ 114300 w 2171700"/>
              <a:gd name="connsiteY56" fmla="*/ 514350 h 2316475"/>
              <a:gd name="connsiteX57" fmla="*/ 71438 w 2171700"/>
              <a:gd name="connsiteY57" fmla="*/ 571500 h 2316475"/>
              <a:gd name="connsiteX58" fmla="*/ 57150 w 2171700"/>
              <a:gd name="connsiteY58" fmla="*/ 628650 h 2316475"/>
              <a:gd name="connsiteX59" fmla="*/ 42863 w 2171700"/>
              <a:gd name="connsiteY59" fmla="*/ 671512 h 2316475"/>
              <a:gd name="connsiteX60" fmla="*/ 85725 w 2171700"/>
              <a:gd name="connsiteY60" fmla="*/ 700087 h 2316475"/>
              <a:gd name="connsiteX61" fmla="*/ 114300 w 2171700"/>
              <a:gd name="connsiteY61" fmla="*/ 742950 h 2316475"/>
              <a:gd name="connsiteX62" fmla="*/ 100013 w 2171700"/>
              <a:gd name="connsiteY62" fmla="*/ 828675 h 2316475"/>
              <a:gd name="connsiteX63" fmla="*/ 42863 w 2171700"/>
              <a:gd name="connsiteY63" fmla="*/ 928687 h 2316475"/>
              <a:gd name="connsiteX64" fmla="*/ 0 w 2171700"/>
              <a:gd name="connsiteY64" fmla="*/ 1085850 h 2316475"/>
              <a:gd name="connsiteX65" fmla="*/ 71438 w 2171700"/>
              <a:gd name="connsiteY65" fmla="*/ 1171575 h 2316475"/>
              <a:gd name="connsiteX66" fmla="*/ 100013 w 2171700"/>
              <a:gd name="connsiteY66" fmla="*/ 1214437 h 2316475"/>
              <a:gd name="connsiteX67" fmla="*/ 114300 w 2171700"/>
              <a:gd name="connsiteY67" fmla="*/ 1271587 h 2316475"/>
              <a:gd name="connsiteX68" fmla="*/ 328613 w 2171700"/>
              <a:gd name="connsiteY68" fmla="*/ 1314450 h 2316475"/>
              <a:gd name="connsiteX69" fmla="*/ 357188 w 2171700"/>
              <a:gd name="connsiteY69" fmla="*/ 1371600 h 2316475"/>
              <a:gd name="connsiteX70" fmla="*/ 400050 w 2171700"/>
              <a:gd name="connsiteY70" fmla="*/ 1457325 h 2316475"/>
              <a:gd name="connsiteX71" fmla="*/ 442913 w 2171700"/>
              <a:gd name="connsiteY71" fmla="*/ 1471612 h 2316475"/>
              <a:gd name="connsiteX72" fmla="*/ 557213 w 2171700"/>
              <a:gd name="connsiteY72" fmla="*/ 1485900 h 2316475"/>
              <a:gd name="connsiteX73" fmla="*/ 642938 w 2171700"/>
              <a:gd name="connsiteY73" fmla="*/ 1500187 h 2316475"/>
              <a:gd name="connsiteX74" fmla="*/ 700088 w 2171700"/>
              <a:gd name="connsiteY74" fmla="*/ 1528762 h 2316475"/>
              <a:gd name="connsiteX75" fmla="*/ 742950 w 2171700"/>
              <a:gd name="connsiteY75" fmla="*/ 1557337 h 2316475"/>
              <a:gd name="connsiteX76" fmla="*/ 828675 w 2171700"/>
              <a:gd name="connsiteY76" fmla="*/ 1571625 h 2316475"/>
              <a:gd name="connsiteX77" fmla="*/ 914400 w 2171700"/>
              <a:gd name="connsiteY77" fmla="*/ 1557337 h 2316475"/>
              <a:gd name="connsiteX78" fmla="*/ 957263 w 2171700"/>
              <a:gd name="connsiteY78" fmla="*/ 1528762 h 2316475"/>
              <a:gd name="connsiteX79" fmla="*/ 985838 w 2171700"/>
              <a:gd name="connsiteY79" fmla="*/ 1571625 h 2316475"/>
              <a:gd name="connsiteX80" fmla="*/ 1028700 w 2171700"/>
              <a:gd name="connsiteY80" fmla="*/ 1585912 h 2316475"/>
              <a:gd name="connsiteX81" fmla="*/ 1085850 w 2171700"/>
              <a:gd name="connsiteY81" fmla="*/ 1614487 h 2316475"/>
              <a:gd name="connsiteX82" fmla="*/ 1100138 w 2171700"/>
              <a:gd name="connsiteY82" fmla="*/ 1657350 h 231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171700" h="2316475">
                <a:moveTo>
                  <a:pt x="1243013" y="1457325"/>
                </a:moveTo>
                <a:cubicBezTo>
                  <a:pt x="1219200" y="1476375"/>
                  <a:pt x="1193138" y="1492912"/>
                  <a:pt x="1171575" y="1514475"/>
                </a:cubicBezTo>
                <a:cubicBezTo>
                  <a:pt x="1141227" y="1544823"/>
                  <a:pt x="1142658" y="1563013"/>
                  <a:pt x="1128713" y="1600200"/>
                </a:cubicBezTo>
                <a:cubicBezTo>
                  <a:pt x="1119708" y="1624214"/>
                  <a:pt x="1112593" y="1649218"/>
                  <a:pt x="1100138" y="1671637"/>
                </a:cubicBezTo>
                <a:cubicBezTo>
                  <a:pt x="1088573" y="1692453"/>
                  <a:pt x="1068839" y="1707971"/>
                  <a:pt x="1057275" y="1728787"/>
                </a:cubicBezTo>
                <a:cubicBezTo>
                  <a:pt x="940768" y="1938499"/>
                  <a:pt x="1097529" y="1696982"/>
                  <a:pt x="1000125" y="1843087"/>
                </a:cubicBezTo>
                <a:cubicBezTo>
                  <a:pt x="995363" y="1862137"/>
                  <a:pt x="991232" y="1881356"/>
                  <a:pt x="985838" y="1900237"/>
                </a:cubicBezTo>
                <a:cubicBezTo>
                  <a:pt x="981701" y="1914718"/>
                  <a:pt x="965957" y="1929117"/>
                  <a:pt x="971550" y="1943100"/>
                </a:cubicBezTo>
                <a:cubicBezTo>
                  <a:pt x="979702" y="1963481"/>
                  <a:pt x="1082184" y="1998783"/>
                  <a:pt x="1085850" y="2000250"/>
                </a:cubicBezTo>
                <a:cubicBezTo>
                  <a:pt x="1076461" y="2051888"/>
                  <a:pt x="1061818" y="2151795"/>
                  <a:pt x="1042988" y="2214562"/>
                </a:cubicBezTo>
                <a:cubicBezTo>
                  <a:pt x="1034333" y="2243412"/>
                  <a:pt x="1014413" y="2300287"/>
                  <a:pt x="1014413" y="2300287"/>
                </a:cubicBezTo>
                <a:cubicBezTo>
                  <a:pt x="1033463" y="2305050"/>
                  <a:pt x="1053437" y="2322127"/>
                  <a:pt x="1071563" y="2314575"/>
                </a:cubicBezTo>
                <a:cubicBezTo>
                  <a:pt x="1115525" y="2296258"/>
                  <a:pt x="1146237" y="2255268"/>
                  <a:pt x="1185863" y="2228850"/>
                </a:cubicBezTo>
                <a:cubicBezTo>
                  <a:pt x="1250065" y="2186048"/>
                  <a:pt x="1212782" y="2206652"/>
                  <a:pt x="1300163" y="2171700"/>
                </a:cubicBezTo>
                <a:cubicBezTo>
                  <a:pt x="1323975" y="2147887"/>
                  <a:pt x="1346569" y="2122790"/>
                  <a:pt x="1371600" y="2100262"/>
                </a:cubicBezTo>
                <a:cubicBezTo>
                  <a:pt x="1394267" y="2079862"/>
                  <a:pt x="1423192" y="2066265"/>
                  <a:pt x="1443038" y="2043112"/>
                </a:cubicBezTo>
                <a:cubicBezTo>
                  <a:pt x="1452839" y="2031678"/>
                  <a:pt x="1445565" y="2009658"/>
                  <a:pt x="1457325" y="2000250"/>
                </a:cubicBezTo>
                <a:cubicBezTo>
                  <a:pt x="1472658" y="1987983"/>
                  <a:pt x="1495106" y="1989190"/>
                  <a:pt x="1514475" y="1985962"/>
                </a:cubicBezTo>
                <a:cubicBezTo>
                  <a:pt x="1552349" y="1979650"/>
                  <a:pt x="1590675" y="1976437"/>
                  <a:pt x="1628775" y="1971675"/>
                </a:cubicBezTo>
                <a:cubicBezTo>
                  <a:pt x="1643063" y="1952625"/>
                  <a:pt x="1657982" y="1934033"/>
                  <a:pt x="1671638" y="1914525"/>
                </a:cubicBezTo>
                <a:cubicBezTo>
                  <a:pt x="1691332" y="1886390"/>
                  <a:pt x="1709738" y="1857375"/>
                  <a:pt x="1728788" y="1828800"/>
                </a:cubicBezTo>
                <a:cubicBezTo>
                  <a:pt x="1738313" y="1814512"/>
                  <a:pt x="1747060" y="1799674"/>
                  <a:pt x="1757363" y="1785937"/>
                </a:cubicBezTo>
                <a:lnTo>
                  <a:pt x="1800225" y="1728787"/>
                </a:lnTo>
                <a:cubicBezTo>
                  <a:pt x="1832885" y="1630811"/>
                  <a:pt x="1794318" y="1752415"/>
                  <a:pt x="1828800" y="1614487"/>
                </a:cubicBezTo>
                <a:cubicBezTo>
                  <a:pt x="1832453" y="1599876"/>
                  <a:pt x="1839125" y="1586155"/>
                  <a:pt x="1843088" y="1571625"/>
                </a:cubicBezTo>
                <a:cubicBezTo>
                  <a:pt x="1853421" y="1533736"/>
                  <a:pt x="1861330" y="1495214"/>
                  <a:pt x="1871663" y="1457325"/>
                </a:cubicBezTo>
                <a:cubicBezTo>
                  <a:pt x="1878653" y="1431694"/>
                  <a:pt x="1899059" y="1374988"/>
                  <a:pt x="1914525" y="1357312"/>
                </a:cubicBezTo>
                <a:cubicBezTo>
                  <a:pt x="2078492" y="1169922"/>
                  <a:pt x="1916038" y="1384374"/>
                  <a:pt x="2028825" y="1271587"/>
                </a:cubicBezTo>
                <a:cubicBezTo>
                  <a:pt x="2045663" y="1254749"/>
                  <a:pt x="2057400" y="1233487"/>
                  <a:pt x="2071688" y="1214437"/>
                </a:cubicBezTo>
                <a:cubicBezTo>
                  <a:pt x="2076450" y="1138237"/>
                  <a:pt x="2070403" y="1060581"/>
                  <a:pt x="2085975" y="985837"/>
                </a:cubicBezTo>
                <a:cubicBezTo>
                  <a:pt x="2094663" y="944135"/>
                  <a:pt x="2129655" y="911948"/>
                  <a:pt x="2143125" y="871537"/>
                </a:cubicBezTo>
                <a:lnTo>
                  <a:pt x="2171700" y="785812"/>
                </a:lnTo>
                <a:cubicBezTo>
                  <a:pt x="2166938" y="766762"/>
                  <a:pt x="2167155" y="745711"/>
                  <a:pt x="2157413" y="728662"/>
                </a:cubicBezTo>
                <a:cubicBezTo>
                  <a:pt x="2147388" y="711119"/>
                  <a:pt x="2127485" y="701322"/>
                  <a:pt x="2114550" y="685800"/>
                </a:cubicBezTo>
                <a:cubicBezTo>
                  <a:pt x="2103557" y="672608"/>
                  <a:pt x="2098117" y="655079"/>
                  <a:pt x="2085975" y="642937"/>
                </a:cubicBezTo>
                <a:cubicBezTo>
                  <a:pt x="2058278" y="615239"/>
                  <a:pt x="2035112" y="611695"/>
                  <a:pt x="2000250" y="600075"/>
                </a:cubicBezTo>
                <a:cubicBezTo>
                  <a:pt x="1995488" y="581025"/>
                  <a:pt x="1987116" y="562527"/>
                  <a:pt x="1985963" y="542925"/>
                </a:cubicBezTo>
                <a:cubicBezTo>
                  <a:pt x="1977568" y="400217"/>
                  <a:pt x="1993744" y="255541"/>
                  <a:pt x="1971675" y="114300"/>
                </a:cubicBezTo>
                <a:cubicBezTo>
                  <a:pt x="1968387" y="93257"/>
                  <a:pt x="1933575" y="95250"/>
                  <a:pt x="1914525" y="85725"/>
                </a:cubicBezTo>
                <a:cubicBezTo>
                  <a:pt x="1857377" y="95249"/>
                  <a:pt x="1800223" y="114299"/>
                  <a:pt x="1743075" y="85725"/>
                </a:cubicBezTo>
                <a:cubicBezTo>
                  <a:pt x="1727716" y="78046"/>
                  <a:pt x="1726642" y="55004"/>
                  <a:pt x="1714500" y="42862"/>
                </a:cubicBezTo>
                <a:cubicBezTo>
                  <a:pt x="1697662" y="26024"/>
                  <a:pt x="1676400" y="14287"/>
                  <a:pt x="1657350" y="0"/>
                </a:cubicBezTo>
                <a:cubicBezTo>
                  <a:pt x="1595438" y="9525"/>
                  <a:pt x="1530265" y="6580"/>
                  <a:pt x="1471613" y="28575"/>
                </a:cubicBezTo>
                <a:cubicBezTo>
                  <a:pt x="1449317" y="36936"/>
                  <a:pt x="1448127" y="71884"/>
                  <a:pt x="1428750" y="85725"/>
                </a:cubicBezTo>
                <a:cubicBezTo>
                  <a:pt x="1412771" y="97138"/>
                  <a:pt x="1390650" y="95250"/>
                  <a:pt x="1371600" y="100012"/>
                </a:cubicBezTo>
                <a:cubicBezTo>
                  <a:pt x="1339088" y="116268"/>
                  <a:pt x="1296205" y="142875"/>
                  <a:pt x="1257300" y="142875"/>
                </a:cubicBezTo>
                <a:cubicBezTo>
                  <a:pt x="1237664" y="142875"/>
                  <a:pt x="1219470" y="132100"/>
                  <a:pt x="1200150" y="128587"/>
                </a:cubicBezTo>
                <a:cubicBezTo>
                  <a:pt x="1167017" y="122563"/>
                  <a:pt x="1133475" y="119062"/>
                  <a:pt x="1100138" y="114300"/>
                </a:cubicBezTo>
                <a:cubicBezTo>
                  <a:pt x="1085850" y="109537"/>
                  <a:pt x="1070746" y="106747"/>
                  <a:pt x="1057275" y="100012"/>
                </a:cubicBezTo>
                <a:cubicBezTo>
                  <a:pt x="1041917" y="92333"/>
                  <a:pt x="1031573" y="72050"/>
                  <a:pt x="1014413" y="71437"/>
                </a:cubicBezTo>
                <a:lnTo>
                  <a:pt x="657225" y="85725"/>
                </a:lnTo>
                <a:cubicBezTo>
                  <a:pt x="642938" y="95250"/>
                  <a:pt x="626505" y="102158"/>
                  <a:pt x="614363" y="114300"/>
                </a:cubicBezTo>
                <a:cubicBezTo>
                  <a:pt x="586730" y="141933"/>
                  <a:pt x="533026" y="233830"/>
                  <a:pt x="514350" y="257175"/>
                </a:cubicBezTo>
                <a:cubicBezTo>
                  <a:pt x="446473" y="342021"/>
                  <a:pt x="474115" y="303239"/>
                  <a:pt x="428625" y="371475"/>
                </a:cubicBezTo>
                <a:cubicBezTo>
                  <a:pt x="423863" y="357187"/>
                  <a:pt x="429398" y="328612"/>
                  <a:pt x="414338" y="328612"/>
                </a:cubicBezTo>
                <a:cubicBezTo>
                  <a:pt x="322710" y="328612"/>
                  <a:pt x="240725" y="357909"/>
                  <a:pt x="157163" y="385762"/>
                </a:cubicBezTo>
                <a:cubicBezTo>
                  <a:pt x="145393" y="432841"/>
                  <a:pt x="138754" y="470331"/>
                  <a:pt x="114300" y="514350"/>
                </a:cubicBezTo>
                <a:cubicBezTo>
                  <a:pt x="102736" y="535166"/>
                  <a:pt x="85725" y="552450"/>
                  <a:pt x="71438" y="571500"/>
                </a:cubicBezTo>
                <a:cubicBezTo>
                  <a:pt x="66675" y="590550"/>
                  <a:pt x="62545" y="609769"/>
                  <a:pt x="57150" y="628650"/>
                </a:cubicBezTo>
                <a:cubicBezTo>
                  <a:pt x="53013" y="643131"/>
                  <a:pt x="37270" y="657529"/>
                  <a:pt x="42863" y="671512"/>
                </a:cubicBezTo>
                <a:cubicBezTo>
                  <a:pt x="49240" y="687455"/>
                  <a:pt x="71438" y="690562"/>
                  <a:pt x="85725" y="700087"/>
                </a:cubicBezTo>
                <a:cubicBezTo>
                  <a:pt x="95250" y="714375"/>
                  <a:pt x="112404" y="725883"/>
                  <a:pt x="114300" y="742950"/>
                </a:cubicBezTo>
                <a:cubicBezTo>
                  <a:pt x="117499" y="771742"/>
                  <a:pt x="108337" y="800928"/>
                  <a:pt x="100013" y="828675"/>
                </a:cubicBezTo>
                <a:cubicBezTo>
                  <a:pt x="90125" y="861634"/>
                  <a:pt x="61995" y="899989"/>
                  <a:pt x="42863" y="928687"/>
                </a:cubicBezTo>
                <a:cubicBezTo>
                  <a:pt x="10635" y="1057598"/>
                  <a:pt x="26707" y="1005730"/>
                  <a:pt x="0" y="1085850"/>
                </a:cubicBezTo>
                <a:cubicBezTo>
                  <a:pt x="70946" y="1192267"/>
                  <a:pt x="-20236" y="1061566"/>
                  <a:pt x="71438" y="1171575"/>
                </a:cubicBezTo>
                <a:cubicBezTo>
                  <a:pt x="82431" y="1184766"/>
                  <a:pt x="90488" y="1200150"/>
                  <a:pt x="100013" y="1214437"/>
                </a:cubicBezTo>
                <a:cubicBezTo>
                  <a:pt x="104775" y="1233487"/>
                  <a:pt x="99391" y="1258808"/>
                  <a:pt x="114300" y="1271587"/>
                </a:cubicBezTo>
                <a:cubicBezTo>
                  <a:pt x="152021" y="1303920"/>
                  <a:pt x="297399" y="1310982"/>
                  <a:pt x="328613" y="1314450"/>
                </a:cubicBezTo>
                <a:cubicBezTo>
                  <a:pt x="338138" y="1333500"/>
                  <a:pt x="348798" y="1352024"/>
                  <a:pt x="357188" y="1371600"/>
                </a:cubicBezTo>
                <a:cubicBezTo>
                  <a:pt x="370692" y="1403110"/>
                  <a:pt x="370205" y="1433449"/>
                  <a:pt x="400050" y="1457325"/>
                </a:cubicBezTo>
                <a:cubicBezTo>
                  <a:pt x="411810" y="1466733"/>
                  <a:pt x="428095" y="1468918"/>
                  <a:pt x="442913" y="1471612"/>
                </a:cubicBezTo>
                <a:cubicBezTo>
                  <a:pt x="480690" y="1478481"/>
                  <a:pt x="519202" y="1480470"/>
                  <a:pt x="557213" y="1485900"/>
                </a:cubicBezTo>
                <a:cubicBezTo>
                  <a:pt x="585891" y="1489997"/>
                  <a:pt x="614363" y="1495425"/>
                  <a:pt x="642938" y="1500187"/>
                </a:cubicBezTo>
                <a:cubicBezTo>
                  <a:pt x="661988" y="1509712"/>
                  <a:pt x="681596" y="1518195"/>
                  <a:pt x="700088" y="1528762"/>
                </a:cubicBezTo>
                <a:cubicBezTo>
                  <a:pt x="714997" y="1537281"/>
                  <a:pt x="726660" y="1551907"/>
                  <a:pt x="742950" y="1557337"/>
                </a:cubicBezTo>
                <a:cubicBezTo>
                  <a:pt x="770433" y="1566498"/>
                  <a:pt x="800100" y="1566862"/>
                  <a:pt x="828675" y="1571625"/>
                </a:cubicBezTo>
                <a:cubicBezTo>
                  <a:pt x="857250" y="1566862"/>
                  <a:pt x="886917" y="1566498"/>
                  <a:pt x="914400" y="1557337"/>
                </a:cubicBezTo>
                <a:cubicBezTo>
                  <a:pt x="930690" y="1551907"/>
                  <a:pt x="940425" y="1525394"/>
                  <a:pt x="957263" y="1528762"/>
                </a:cubicBezTo>
                <a:cubicBezTo>
                  <a:pt x="974101" y="1532130"/>
                  <a:pt x="972429" y="1560898"/>
                  <a:pt x="985838" y="1571625"/>
                </a:cubicBezTo>
                <a:cubicBezTo>
                  <a:pt x="997598" y="1581033"/>
                  <a:pt x="1014858" y="1579980"/>
                  <a:pt x="1028700" y="1585912"/>
                </a:cubicBezTo>
                <a:cubicBezTo>
                  <a:pt x="1048276" y="1594302"/>
                  <a:pt x="1066800" y="1604962"/>
                  <a:pt x="1085850" y="1614487"/>
                </a:cubicBezTo>
                <a:cubicBezTo>
                  <a:pt x="1068551" y="1666386"/>
                  <a:pt x="1056503" y="1657350"/>
                  <a:pt x="1100138" y="1657350"/>
                </a:cubicBezTo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143000" y="4233863"/>
            <a:ext cx="1666875" cy="1481137"/>
          </a:xfrm>
          <a:custGeom>
            <a:avLst/>
            <a:gdLst>
              <a:gd name="connsiteX0" fmla="*/ 57150 w 1143833"/>
              <a:gd name="connsiteY0" fmla="*/ 142875 h 1045401"/>
              <a:gd name="connsiteX1" fmla="*/ 42863 w 1143833"/>
              <a:gd name="connsiteY1" fmla="*/ 442912 h 1045401"/>
              <a:gd name="connsiteX2" fmla="*/ 28575 w 1143833"/>
              <a:gd name="connsiteY2" fmla="*/ 557212 h 1045401"/>
              <a:gd name="connsiteX3" fmla="*/ 0 w 1143833"/>
              <a:gd name="connsiteY3" fmla="*/ 642937 h 1045401"/>
              <a:gd name="connsiteX4" fmla="*/ 14288 w 1143833"/>
              <a:gd name="connsiteY4" fmla="*/ 842962 h 1045401"/>
              <a:gd name="connsiteX5" fmla="*/ 28575 w 1143833"/>
              <a:gd name="connsiteY5" fmla="*/ 885825 h 1045401"/>
              <a:gd name="connsiteX6" fmla="*/ 71438 w 1143833"/>
              <a:gd name="connsiteY6" fmla="*/ 900112 h 1045401"/>
              <a:gd name="connsiteX7" fmla="*/ 285750 w 1143833"/>
              <a:gd name="connsiteY7" fmla="*/ 914400 h 1045401"/>
              <a:gd name="connsiteX8" fmla="*/ 414338 w 1143833"/>
              <a:gd name="connsiteY8" fmla="*/ 985837 h 1045401"/>
              <a:gd name="connsiteX9" fmla="*/ 471488 w 1143833"/>
              <a:gd name="connsiteY9" fmla="*/ 971550 h 1045401"/>
              <a:gd name="connsiteX10" fmla="*/ 514350 w 1143833"/>
              <a:gd name="connsiteY10" fmla="*/ 942975 h 1045401"/>
              <a:gd name="connsiteX11" fmla="*/ 571500 w 1143833"/>
              <a:gd name="connsiteY11" fmla="*/ 971550 h 1045401"/>
              <a:gd name="connsiteX12" fmla="*/ 600075 w 1143833"/>
              <a:gd name="connsiteY12" fmla="*/ 1014412 h 1045401"/>
              <a:gd name="connsiteX13" fmla="*/ 757238 w 1143833"/>
              <a:gd name="connsiteY13" fmla="*/ 1028700 h 1045401"/>
              <a:gd name="connsiteX14" fmla="*/ 885825 w 1143833"/>
              <a:gd name="connsiteY14" fmla="*/ 928687 h 1045401"/>
              <a:gd name="connsiteX15" fmla="*/ 928688 w 1143833"/>
              <a:gd name="connsiteY15" fmla="*/ 900112 h 1045401"/>
              <a:gd name="connsiteX16" fmla="*/ 985838 w 1143833"/>
              <a:gd name="connsiteY16" fmla="*/ 814387 h 1045401"/>
              <a:gd name="connsiteX17" fmla="*/ 1071563 w 1143833"/>
              <a:gd name="connsiteY17" fmla="*/ 671512 h 1045401"/>
              <a:gd name="connsiteX18" fmla="*/ 1114425 w 1143833"/>
              <a:gd name="connsiteY18" fmla="*/ 657225 h 1045401"/>
              <a:gd name="connsiteX19" fmla="*/ 1143000 w 1143833"/>
              <a:gd name="connsiteY19" fmla="*/ 614362 h 1045401"/>
              <a:gd name="connsiteX20" fmla="*/ 1128713 w 1143833"/>
              <a:gd name="connsiteY20" fmla="*/ 428625 h 1045401"/>
              <a:gd name="connsiteX21" fmla="*/ 1114425 w 1143833"/>
              <a:gd name="connsiteY21" fmla="*/ 385762 h 1045401"/>
              <a:gd name="connsiteX22" fmla="*/ 1071563 w 1143833"/>
              <a:gd name="connsiteY22" fmla="*/ 328612 h 1045401"/>
              <a:gd name="connsiteX23" fmla="*/ 1028700 w 1143833"/>
              <a:gd name="connsiteY23" fmla="*/ 300037 h 1045401"/>
              <a:gd name="connsiteX24" fmla="*/ 1000125 w 1143833"/>
              <a:gd name="connsiteY24" fmla="*/ 200025 h 1045401"/>
              <a:gd name="connsiteX25" fmla="*/ 985838 w 1143833"/>
              <a:gd name="connsiteY25" fmla="*/ 114300 h 1045401"/>
              <a:gd name="connsiteX26" fmla="*/ 971550 w 1143833"/>
              <a:gd name="connsiteY26" fmla="*/ 57150 h 1045401"/>
              <a:gd name="connsiteX27" fmla="*/ 885825 w 1143833"/>
              <a:gd name="connsiteY27" fmla="*/ 0 h 1045401"/>
              <a:gd name="connsiteX28" fmla="*/ 642938 w 1143833"/>
              <a:gd name="connsiteY28" fmla="*/ 14287 h 1045401"/>
              <a:gd name="connsiteX29" fmla="*/ 585788 w 1143833"/>
              <a:gd name="connsiteY29" fmla="*/ 100012 h 1045401"/>
              <a:gd name="connsiteX30" fmla="*/ 542925 w 1143833"/>
              <a:gd name="connsiteY30" fmla="*/ 114300 h 1045401"/>
              <a:gd name="connsiteX31" fmla="*/ 457200 w 1143833"/>
              <a:gd name="connsiteY31" fmla="*/ 85725 h 1045401"/>
              <a:gd name="connsiteX32" fmla="*/ 414338 w 1143833"/>
              <a:gd name="connsiteY32" fmla="*/ 57150 h 1045401"/>
              <a:gd name="connsiteX33" fmla="*/ 357188 w 1143833"/>
              <a:gd name="connsiteY33" fmla="*/ 42862 h 1045401"/>
              <a:gd name="connsiteX34" fmla="*/ 314325 w 1143833"/>
              <a:gd name="connsiteY34" fmla="*/ 28575 h 1045401"/>
              <a:gd name="connsiteX35" fmla="*/ 228600 w 1143833"/>
              <a:gd name="connsiteY35" fmla="*/ 42862 h 1045401"/>
              <a:gd name="connsiteX36" fmla="*/ 142875 w 1143833"/>
              <a:gd name="connsiteY36" fmla="*/ 128587 h 1045401"/>
              <a:gd name="connsiteX37" fmla="*/ 100013 w 1143833"/>
              <a:gd name="connsiteY37" fmla="*/ 142875 h 1045401"/>
              <a:gd name="connsiteX38" fmla="*/ 57150 w 1143833"/>
              <a:gd name="connsiteY38" fmla="*/ 214312 h 104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43833" h="1045401">
                <a:moveTo>
                  <a:pt x="57150" y="142875"/>
                </a:moveTo>
                <a:cubicBezTo>
                  <a:pt x="52388" y="242887"/>
                  <a:pt x="49752" y="343024"/>
                  <a:pt x="42863" y="442912"/>
                </a:cubicBezTo>
                <a:cubicBezTo>
                  <a:pt x="40221" y="481218"/>
                  <a:pt x="36620" y="519668"/>
                  <a:pt x="28575" y="557212"/>
                </a:cubicBezTo>
                <a:cubicBezTo>
                  <a:pt x="22264" y="586664"/>
                  <a:pt x="0" y="642937"/>
                  <a:pt x="0" y="642937"/>
                </a:cubicBezTo>
                <a:cubicBezTo>
                  <a:pt x="4763" y="709612"/>
                  <a:pt x="6478" y="776575"/>
                  <a:pt x="14288" y="842962"/>
                </a:cubicBezTo>
                <a:cubicBezTo>
                  <a:pt x="16048" y="857919"/>
                  <a:pt x="17926" y="875176"/>
                  <a:pt x="28575" y="885825"/>
                </a:cubicBezTo>
                <a:cubicBezTo>
                  <a:pt x="39224" y="896474"/>
                  <a:pt x="56470" y="898449"/>
                  <a:pt x="71438" y="900112"/>
                </a:cubicBezTo>
                <a:cubicBezTo>
                  <a:pt x="142596" y="908018"/>
                  <a:pt x="214313" y="909637"/>
                  <a:pt x="285750" y="914400"/>
                </a:cubicBezTo>
                <a:cubicBezTo>
                  <a:pt x="384006" y="979904"/>
                  <a:pt x="338894" y="960690"/>
                  <a:pt x="414338" y="985837"/>
                </a:cubicBezTo>
                <a:cubicBezTo>
                  <a:pt x="433388" y="981075"/>
                  <a:pt x="453439" y="979285"/>
                  <a:pt x="471488" y="971550"/>
                </a:cubicBezTo>
                <a:cubicBezTo>
                  <a:pt x="487271" y="964786"/>
                  <a:pt x="497179" y="942975"/>
                  <a:pt x="514350" y="942975"/>
                </a:cubicBezTo>
                <a:cubicBezTo>
                  <a:pt x="535649" y="942975"/>
                  <a:pt x="552450" y="962025"/>
                  <a:pt x="571500" y="971550"/>
                </a:cubicBezTo>
                <a:cubicBezTo>
                  <a:pt x="581025" y="985837"/>
                  <a:pt x="587933" y="1002270"/>
                  <a:pt x="600075" y="1014412"/>
                </a:cubicBezTo>
                <a:cubicBezTo>
                  <a:pt x="652720" y="1067056"/>
                  <a:pt x="675464" y="1038921"/>
                  <a:pt x="757238" y="1028700"/>
                </a:cubicBezTo>
                <a:cubicBezTo>
                  <a:pt x="824383" y="961553"/>
                  <a:pt x="783289" y="997044"/>
                  <a:pt x="885825" y="928687"/>
                </a:cubicBezTo>
                <a:lnTo>
                  <a:pt x="928688" y="900112"/>
                </a:lnTo>
                <a:cubicBezTo>
                  <a:pt x="947738" y="871537"/>
                  <a:pt x="970479" y="845104"/>
                  <a:pt x="985838" y="814387"/>
                </a:cubicBezTo>
                <a:cubicBezTo>
                  <a:pt x="999833" y="786398"/>
                  <a:pt x="1050874" y="678408"/>
                  <a:pt x="1071563" y="671512"/>
                </a:cubicBezTo>
                <a:lnTo>
                  <a:pt x="1114425" y="657225"/>
                </a:lnTo>
                <a:cubicBezTo>
                  <a:pt x="1123950" y="642937"/>
                  <a:pt x="1141929" y="631500"/>
                  <a:pt x="1143000" y="614362"/>
                </a:cubicBezTo>
                <a:cubicBezTo>
                  <a:pt x="1146874" y="552388"/>
                  <a:pt x="1136415" y="490241"/>
                  <a:pt x="1128713" y="428625"/>
                </a:cubicBezTo>
                <a:cubicBezTo>
                  <a:pt x="1126845" y="413681"/>
                  <a:pt x="1121897" y="398838"/>
                  <a:pt x="1114425" y="385762"/>
                </a:cubicBezTo>
                <a:cubicBezTo>
                  <a:pt x="1102611" y="365087"/>
                  <a:pt x="1088401" y="345450"/>
                  <a:pt x="1071563" y="328612"/>
                </a:cubicBezTo>
                <a:cubicBezTo>
                  <a:pt x="1059421" y="316470"/>
                  <a:pt x="1042988" y="309562"/>
                  <a:pt x="1028700" y="300037"/>
                </a:cubicBezTo>
                <a:cubicBezTo>
                  <a:pt x="1015085" y="259190"/>
                  <a:pt x="1009094" y="244869"/>
                  <a:pt x="1000125" y="200025"/>
                </a:cubicBezTo>
                <a:cubicBezTo>
                  <a:pt x="994444" y="171618"/>
                  <a:pt x="991519" y="142707"/>
                  <a:pt x="985838" y="114300"/>
                </a:cubicBezTo>
                <a:cubicBezTo>
                  <a:pt x="981987" y="95045"/>
                  <a:pt x="984481" y="71928"/>
                  <a:pt x="971550" y="57150"/>
                </a:cubicBezTo>
                <a:cubicBezTo>
                  <a:pt x="948935" y="31304"/>
                  <a:pt x="885825" y="0"/>
                  <a:pt x="885825" y="0"/>
                </a:cubicBezTo>
                <a:cubicBezTo>
                  <a:pt x="804863" y="4762"/>
                  <a:pt x="722465" y="-1618"/>
                  <a:pt x="642938" y="14287"/>
                </a:cubicBezTo>
                <a:cubicBezTo>
                  <a:pt x="573583" y="28158"/>
                  <a:pt x="618273" y="67527"/>
                  <a:pt x="585788" y="100012"/>
                </a:cubicBezTo>
                <a:cubicBezTo>
                  <a:pt x="575139" y="110661"/>
                  <a:pt x="557213" y="109537"/>
                  <a:pt x="542925" y="114300"/>
                </a:cubicBezTo>
                <a:cubicBezTo>
                  <a:pt x="514350" y="104775"/>
                  <a:pt x="482262" y="102433"/>
                  <a:pt x="457200" y="85725"/>
                </a:cubicBezTo>
                <a:cubicBezTo>
                  <a:pt x="442913" y="76200"/>
                  <a:pt x="430121" y="63914"/>
                  <a:pt x="414338" y="57150"/>
                </a:cubicBezTo>
                <a:cubicBezTo>
                  <a:pt x="396289" y="49415"/>
                  <a:pt x="376069" y="48256"/>
                  <a:pt x="357188" y="42862"/>
                </a:cubicBezTo>
                <a:cubicBezTo>
                  <a:pt x="342707" y="38725"/>
                  <a:pt x="328613" y="33337"/>
                  <a:pt x="314325" y="28575"/>
                </a:cubicBezTo>
                <a:cubicBezTo>
                  <a:pt x="285750" y="33337"/>
                  <a:pt x="253623" y="28265"/>
                  <a:pt x="228600" y="42862"/>
                </a:cubicBezTo>
                <a:cubicBezTo>
                  <a:pt x="193694" y="63224"/>
                  <a:pt x="181212" y="115807"/>
                  <a:pt x="142875" y="128587"/>
                </a:cubicBezTo>
                <a:lnTo>
                  <a:pt x="100013" y="142875"/>
                </a:lnTo>
                <a:cubicBezTo>
                  <a:pt x="50415" y="192472"/>
                  <a:pt x="57150" y="165531"/>
                  <a:pt x="57150" y="214312"/>
                </a:cubicBezTo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54000" h="1524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1976437" y="441113"/>
            <a:ext cx="1686774" cy="4577959"/>
            <a:chOff x="3581400" y="304800"/>
            <a:chExt cx="1686774" cy="4577959"/>
          </a:xfrm>
        </p:grpSpPr>
        <p:sp>
          <p:nvSpPr>
            <p:cNvPr id="10" name="Rectangle 9"/>
            <p:cNvSpPr/>
            <p:nvPr/>
          </p:nvSpPr>
          <p:spPr>
            <a:xfrm>
              <a:off x="3581400" y="612580"/>
              <a:ext cx="342900" cy="427017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3752850" y="4380185"/>
              <a:ext cx="0" cy="457200"/>
            </a:xfrm>
            <a:prstGeom prst="line">
              <a:avLst/>
            </a:prstGeom>
            <a:ln w="2222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810000" y="4372164"/>
              <a:ext cx="457200" cy="802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924300" y="4104838"/>
              <a:ext cx="342900" cy="99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924300" y="3840051"/>
              <a:ext cx="3429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924300" y="3637166"/>
              <a:ext cx="378821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924300" y="3388468"/>
              <a:ext cx="35157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924300" y="3124200"/>
              <a:ext cx="3429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3924300" y="2895600"/>
              <a:ext cx="342900" cy="124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890963" y="2615625"/>
              <a:ext cx="300037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890963" y="2434389"/>
              <a:ext cx="305050" cy="40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890963" y="2209800"/>
              <a:ext cx="2950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890963" y="1981200"/>
              <a:ext cx="30505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890963" y="1752600"/>
              <a:ext cx="30505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890963" y="1524000"/>
              <a:ext cx="30505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890963" y="1295400"/>
              <a:ext cx="30505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41" idx="1"/>
            </p:cNvCxnSpPr>
            <p:nvPr/>
          </p:nvCxnSpPr>
          <p:spPr>
            <a:xfrm>
              <a:off x="3924300" y="1091172"/>
              <a:ext cx="217714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3924300" y="882271"/>
              <a:ext cx="310694" cy="730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4354141" y="4114800"/>
              <a:ext cx="9140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en-US" sz="3200" baseline="300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c 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152791" y="3539642"/>
              <a:ext cx="6286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3200" baseline="300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259645" y="3052391"/>
              <a:ext cx="5261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sz="3200" baseline="300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234994" y="2615625"/>
              <a:ext cx="5261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6</a:t>
              </a:r>
              <a:r>
                <a:rPr lang="en-US" sz="3200" baseline="300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194060" y="2146012"/>
              <a:ext cx="5261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8</a:t>
              </a:r>
              <a:r>
                <a:rPr lang="en-US" sz="3200" baseline="300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142014" y="1676400"/>
              <a:ext cx="7312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en-US" sz="3200" baseline="300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142014" y="798785"/>
              <a:ext cx="7312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14</a:t>
              </a:r>
              <a:r>
                <a:rPr lang="en-US" sz="3200" baseline="300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142015" y="1223591"/>
              <a:ext cx="7312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12</a:t>
              </a:r>
              <a:r>
                <a:rPr lang="en-US" sz="3200" strike="dblStrike" baseline="30000" dirty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3890963" y="611579"/>
              <a:ext cx="344031" cy="10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116380" y="304800"/>
              <a:ext cx="9140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16</a:t>
              </a:r>
              <a:r>
                <a:rPr lang="en-US" sz="3200" baseline="300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2147887" y="939415"/>
            <a:ext cx="0" cy="3581400"/>
          </a:xfrm>
          <a:prstGeom prst="line">
            <a:avLst/>
          </a:prstGeom>
          <a:ln w="984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581400" y="1405405"/>
            <a:ext cx="4572000" cy="5852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বরফের তাপমাত্রা কত?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81400" y="2300455"/>
            <a:ext cx="4572000" cy="5852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গলিত পানির তাপমাত্রা কত?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638550" y="3225040"/>
            <a:ext cx="4572000" cy="14055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স্থির তাপমাত্রায় বরফ গলনের</a:t>
            </a: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প্রয়োজনীয় তাপকে কী বলে?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0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9" grpId="1" animBg="1"/>
      <p:bldP spid="2" grpId="0" animBg="1"/>
      <p:bldP spid="46" grpId="0" animBg="1"/>
      <p:bldP spid="47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91255"/>
            <a:ext cx="2590800" cy="2785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581400"/>
            <a:ext cx="2590800" cy="28142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91255"/>
            <a:ext cx="2590800" cy="2785345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3505200" y="539141"/>
            <a:ext cx="2286000" cy="1437663"/>
          </a:xfrm>
          <a:prstGeom prst="wedgeRectCallout">
            <a:avLst>
              <a:gd name="adj1" fmla="val -60988"/>
              <a:gd name="adj2" fmla="val -2779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গলনের সুপ্ততাপ</a:t>
            </a:r>
          </a:p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কঠিন</a:t>
            </a:r>
            <a:r>
              <a:rPr lang="en-US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→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তরল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3505200" y="1976805"/>
            <a:ext cx="2286000" cy="1543521"/>
          </a:xfrm>
          <a:prstGeom prst="wedgeRectCallout">
            <a:avLst>
              <a:gd name="adj1" fmla="val 56206"/>
              <a:gd name="adj2" fmla="val -760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বাষ্পীভবনের সুপ্ততাপ</a:t>
            </a:r>
          </a:p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তরল</a:t>
            </a:r>
            <a:r>
              <a:rPr lang="en-US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→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বায়বীয়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3505200" y="3520326"/>
            <a:ext cx="2286000" cy="1437663"/>
          </a:xfrm>
          <a:prstGeom prst="wedgeRectCallout">
            <a:avLst>
              <a:gd name="adj1" fmla="val -60036"/>
              <a:gd name="adj2" fmla="val -353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বাষ্পায়ন হয় না</a:t>
            </a:r>
            <a:endParaRPr lang="bn-BD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পানি ঠান্ডা হয় না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3505200" y="4957989"/>
            <a:ext cx="2286000" cy="1437663"/>
          </a:xfrm>
          <a:prstGeom prst="wedgeRectCallout">
            <a:avLst>
              <a:gd name="adj1" fmla="val 56154"/>
              <a:gd name="adj2" fmla="val -6564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বাষ্পায়ন হয় </a:t>
            </a:r>
            <a:endParaRPr lang="bn-BD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পানি ঠান্ডা হয় 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857" b="3165"/>
          <a:stretch/>
        </p:blipFill>
        <p:spPr>
          <a:xfrm>
            <a:off x="5943600" y="3581400"/>
            <a:ext cx="2590800" cy="2814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8200" y="533400"/>
            <a:ext cx="769619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5257800"/>
            <a:ext cx="804579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*‘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সু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প্ত</a:t>
            </a:r>
            <a:r>
              <a:rPr lang="bn-BD" sz="2800" smtClean="0">
                <a:latin typeface="NikoshBAN" pitchFamily="2" charset="0"/>
                <a:cs typeface="NikoshBAN" pitchFamily="2" charset="0"/>
              </a:rPr>
              <a:t>তাপ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পদার্থের অবস্থার পরিবর্তন করে, তাপমাত্রার পরিবর্তন করে না’</a:t>
            </a:r>
          </a:p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চিত্রের মাধ্যমে উক্তিটি বিশ্লেষণ কর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38200" y="1371601"/>
            <a:ext cx="3602955" cy="3657600"/>
            <a:chOff x="609600" y="1868977"/>
            <a:chExt cx="3602955" cy="26729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868977"/>
              <a:ext cx="3602955" cy="267291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819400" y="2448580"/>
              <a:ext cx="813043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en-US" sz="2800" baseline="300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C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63" y="1371601"/>
            <a:ext cx="3918936" cy="36576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9" name="TextBox 8"/>
          <p:cNvSpPr txBox="1"/>
          <p:nvPr/>
        </p:nvSpPr>
        <p:spPr>
          <a:xfrm>
            <a:off x="4657612" y="1620519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2124" y="457200"/>
            <a:ext cx="6400276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400" y="4764189"/>
            <a:ext cx="2812873" cy="461665"/>
          </a:xfrm>
          <a:prstGeom prst="rect">
            <a:avLst/>
          </a:prstGeom>
          <a:solidFill>
            <a:srgbClr val="C7FDD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সুপ্ততাপের কাজ কী?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46273" y="4768255"/>
            <a:ext cx="534052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পদার্থের আন্তঃআনবিক বন্ধন শিথিল 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2124" y="1124244"/>
            <a:ext cx="6400276" cy="3523956"/>
            <a:chOff x="1255546" y="1124244"/>
            <a:chExt cx="6400276" cy="36001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5546" y="1124244"/>
              <a:ext cx="6400276" cy="360015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03009" y="2188362"/>
              <a:ext cx="1371600" cy="13716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95400" y="1681512"/>
              <a:ext cx="1371600" cy="13716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295400" y="4398887"/>
              <a:ext cx="6335022" cy="304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36812" y="5939135"/>
            <a:ext cx="6016388" cy="461665"/>
          </a:xfrm>
          <a:prstGeom prst="rect">
            <a:avLst/>
          </a:prstGeom>
          <a:solidFill>
            <a:srgbClr val="C7FDD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পদার্থের উপর চাপের হ্রাস–বৃদ্ধির জন্য কিসের পরিবর্তন হয়?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53200" y="5939135"/>
            <a:ext cx="21336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পদার্থের গলনাঙ্কের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3400" y="5334000"/>
            <a:ext cx="4191000" cy="461665"/>
          </a:xfrm>
          <a:prstGeom prst="rect">
            <a:avLst/>
          </a:prstGeom>
          <a:solidFill>
            <a:srgbClr val="C7FDD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বায়ু প্রবাহের সাথে বাষ্পায়নের সম্পর্ক কী ?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24400" y="5339987"/>
            <a:ext cx="39624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বায়ু প্রবাহ বৃদ্ধি পেলে বাষ্পায়ন দ্রুত হয়</a:t>
            </a:r>
            <a:r>
              <a:rPr lang="bn-IN" sz="2400" dirty="0"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7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18" grpId="0" animBg="1"/>
      <p:bldP spid="19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609600"/>
            <a:ext cx="73152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600" dirty="0"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3276600"/>
            <a:ext cx="7315200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গরমের দিনে দেহ থেকে ঘাম বের হলে পাখার বাতাসে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তখন ঠান্ডা অনুভূত হয় - এর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ণ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বিশ্লেষণ কর।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7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609600"/>
            <a:ext cx="7518400" cy="5638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52800" y="1143000"/>
            <a:ext cx="29626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5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ertical Scroll 5"/>
          <p:cNvSpPr/>
          <p:nvPr/>
        </p:nvSpPr>
        <p:spPr>
          <a:xfrm flipV="1">
            <a:off x="876300" y="762000"/>
            <a:ext cx="7391400" cy="5334000"/>
          </a:xfrm>
          <a:prstGeom prst="verticalScroll">
            <a:avLst>
              <a:gd name="adj" fmla="val 10974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155371" y="1371600"/>
            <a:ext cx="4833257" cy="1862048"/>
          </a:xfrm>
          <a:prstGeom prst="rect">
            <a:avLst/>
          </a:prstGeom>
          <a:noFill/>
          <a:scene3d>
            <a:camera prst="isometricLeftDown"/>
            <a:lightRig rig="threePt" dir="t"/>
          </a:scene3d>
        </p:spPr>
        <p:txBody>
          <a:bodyPr wrap="square" rtlCol="0">
            <a:prstTxWarp prst="textWave2">
              <a:avLst>
                <a:gd name="adj1" fmla="val 7290"/>
                <a:gd name="adj2" fmla="val -223"/>
              </a:avLst>
            </a:prstTxWarp>
            <a:spAutoFit/>
          </a:bodyPr>
          <a:lstStyle/>
          <a:p>
            <a:pPr algn="ctr"/>
            <a:r>
              <a:rPr lang="bn-BD" sz="11500" b="1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NikoshBAN" pitchFamily="2" charset="0"/>
                <a:cs typeface="NikoshBAN" pitchFamily="2" charset="0"/>
              </a:rPr>
              <a:t>স্বা</a:t>
            </a:r>
            <a:r>
              <a:rPr lang="en-US" sz="11500" b="1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11500" b="1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NikoshBAN" pitchFamily="2" charset="0"/>
                <a:cs typeface="NikoshBAN" pitchFamily="2" charset="0"/>
              </a:rPr>
              <a:t>গ</a:t>
            </a:r>
            <a:r>
              <a:rPr lang="en-US" sz="11500" b="1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11500" b="1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NikoshBAN" pitchFamily="2" charset="0"/>
                <a:cs typeface="NikoshBAN" pitchFamily="2" charset="0"/>
              </a:rPr>
              <a:t>ত</a:t>
            </a:r>
            <a:r>
              <a:rPr lang="en-US" sz="11500" b="1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11500" b="1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endParaRPr lang="en-US" sz="11500" b="1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33400" y="624849"/>
            <a:ext cx="8077200" cy="5441706"/>
            <a:chOff x="959556" y="624849"/>
            <a:chExt cx="7191022" cy="5441706"/>
          </a:xfrm>
        </p:grpSpPr>
        <p:sp>
          <p:nvSpPr>
            <p:cNvPr id="2" name="TextBox 1"/>
            <p:cNvSpPr txBox="1"/>
            <p:nvPr/>
          </p:nvSpPr>
          <p:spPr>
            <a:xfrm>
              <a:off x="3276600" y="624849"/>
              <a:ext cx="2362200" cy="1336596"/>
            </a:xfrm>
            <a:prstGeom prst="rect">
              <a:avLst/>
            </a:prstGeom>
            <a:noFill/>
          </p:spPr>
          <p:txBody>
            <a:bodyPr wrap="none" rtlCol="0">
              <a:prstTxWarp prst="textInflateTop">
                <a:avLst/>
              </a:prstTxWarp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bn-IN" sz="40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কৃতজ্ঞতা স্বীকার </a:t>
              </a:r>
              <a:endPara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59556" y="3537115"/>
              <a:ext cx="7191022" cy="954107"/>
            </a:xfrm>
            <a:prstGeom prst="rect">
              <a:avLst/>
            </a:prstGeom>
            <a:solidFill>
              <a:srgbClr val="FFFF6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bn-IN" sz="2800" dirty="0" smtClean="0">
                  <a:solidFill>
                    <a:srgbClr val="005426"/>
                  </a:solidFill>
                  <a:latin typeface="Nikosh" pitchFamily="2" charset="0"/>
                  <a:cs typeface="Nikosh" pitchFamily="2" charset="0"/>
                </a:rPr>
  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  </a:r>
              <a:endParaRPr lang="en-US" sz="2800" dirty="0">
                <a:solidFill>
                  <a:srgbClr val="005426"/>
                </a:solidFill>
                <a:latin typeface="Nikosh" pitchFamily="2" charset="0"/>
                <a:cs typeface="Nikosh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59556" y="2241715"/>
              <a:ext cx="7191022" cy="1015663"/>
            </a:xfrm>
            <a:prstGeom prst="rect">
              <a:avLst/>
            </a:prstGeom>
            <a:solidFill>
              <a:srgbClr val="CCFF9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bn-IN" sz="3200" dirty="0" smtClean="0">
                  <a:solidFill>
                    <a:srgbClr val="003399"/>
                  </a:solidFill>
                  <a:latin typeface="Nikosh" pitchFamily="2" charset="0"/>
                  <a:cs typeface="Nikosh" pitchFamily="2" charset="0"/>
                </a:rPr>
                <a:t>শিক্ষা মন্ত্রণালয়, </a:t>
              </a:r>
              <a:r>
                <a:rPr lang="bn-IN" sz="2800" dirty="0" smtClean="0">
                  <a:solidFill>
                    <a:srgbClr val="003399"/>
                  </a:solidFill>
                  <a:latin typeface="Nikosh" pitchFamily="2" charset="0"/>
                  <a:cs typeface="Nikosh" pitchFamily="2" charset="0"/>
                </a:rPr>
                <a:t>মাউশি, এনসিটিবি ও এটুআই-এর সংশ্লিষ্ট কর্মকর্তাবৃন্দ </a:t>
              </a:r>
              <a:endParaRPr lang="en-US" sz="3200" dirty="0">
                <a:solidFill>
                  <a:srgbClr val="003399"/>
                </a:solidFill>
                <a:latin typeface="Nikosh" pitchFamily="2" charset="0"/>
                <a:cs typeface="Nikosh" pitchFamily="2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59556" y="762001"/>
              <a:ext cx="7191022" cy="5304554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3"/>
          <p:cNvSpPr txBox="1"/>
          <p:nvPr/>
        </p:nvSpPr>
        <p:spPr>
          <a:xfrm>
            <a:off x="685800" y="4724400"/>
            <a:ext cx="7772399" cy="954107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2800" dirty="0">
                <a:latin typeface="NikoshBAN" pitchFamily="2" charset="0"/>
                <a:cs typeface="NikoshBAN" pitchFamily="2" charset="0"/>
              </a:rPr>
              <a:t>জনাব মোঃ সামসুদ্দিন আহমেদ,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শিক্ষক প্রশিক্ষক,</a:t>
            </a:r>
          </a:p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টিটিসি,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কুমিল্লা</a:t>
            </a:r>
            <a:endParaRPr lang="bn-IN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4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990600" y="609600"/>
            <a:ext cx="7162800" cy="5638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CCFFCC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দেবদাস কর্মকার</a:t>
            </a:r>
            <a:endParaRPr lang="bn-BD" sz="40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সিনিয়র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সহকারী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শিক্ষক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নিউ মডেল বহুমুখী উচ্চ বিদ্যালয়</a:t>
            </a:r>
          </a:p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রাসেল স্কয়ার,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শুক্রাবাদ, ঢাকা—১২০৭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মোবাইল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: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০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১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৭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১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৫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০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১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৬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১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৫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৬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Email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debdaskrmkr@yahoo.com</a:t>
            </a:r>
            <a:endParaRPr lang="bn-BD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: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নবম </a:t>
            </a:r>
            <a:r>
              <a:rPr lang="en-US" sz="3200" dirty="0" smtClean="0">
                <a:latin typeface="NikoshBAN" pitchFamily="2" charset="0"/>
                <a:cs typeface="NikoshBAN" pitchFamily="2" charset="0"/>
                <a:sym typeface="Symbol" panose="05050102010706020507" pitchFamily="18" charset="2"/>
              </a:rPr>
              <a:t>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: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পদার্থ বিজ্ঞান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: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ছয় (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বস্তুর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উপর তাপের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প্রভাব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)</a:t>
            </a:r>
          </a:p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বিষয়বস্তু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: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পদার্থের অবস্থা পরিবর্তনে তাপের প্রভাব</a:t>
            </a:r>
          </a:p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: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৪৫ মিনিট   </a:t>
            </a:r>
            <a:endParaRPr lang="bn-BD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36104"/>
            <a:ext cx="1371600" cy="132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3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84925" y="990598"/>
            <a:ext cx="7520875" cy="5334002"/>
            <a:chOff x="709402" y="762000"/>
            <a:chExt cx="7520875" cy="53340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9402" y="762492"/>
              <a:ext cx="7520875" cy="533351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02" y="762000"/>
              <a:ext cx="7520198" cy="533400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65A3FF"/>
              </a:clrFrom>
              <a:clrTo>
                <a:srgbClr val="65A3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323" y="380998"/>
            <a:ext cx="15240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9800" y="4495800"/>
            <a:ext cx="2133600" cy="1752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clrChange>
              <a:clrFrom>
                <a:srgbClr val="A2BAEA"/>
              </a:clrFrom>
              <a:clrTo>
                <a:srgbClr val="A2BA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114800"/>
            <a:ext cx="18097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1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00573 -0.61666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3083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0.05555 L -0.00729 -0.48889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5136" y="5029201"/>
            <a:ext cx="864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কঠিন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5029201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তরল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3015" y="5029200"/>
            <a:ext cx="1101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বায়বীয়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4199" y="5390346"/>
            <a:ext cx="137160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বায়ুর চাপ</a:t>
            </a:r>
          </a:p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তাপমাত্রা</a:t>
            </a:r>
          </a:p>
        </p:txBody>
      </p:sp>
      <p:sp>
        <p:nvSpPr>
          <p:cNvPr id="4" name="Right Arrow 3"/>
          <p:cNvSpPr/>
          <p:nvPr/>
        </p:nvSpPr>
        <p:spPr>
          <a:xfrm>
            <a:off x="575136" y="5410200"/>
            <a:ext cx="6282864" cy="914400"/>
          </a:xfrm>
          <a:prstGeom prst="rightArrow">
            <a:avLst>
              <a:gd name="adj1" fmla="val 49554"/>
              <a:gd name="adj2" fmla="val 51235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পদার্থের অবস্থাগুলো 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কী কী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বিষয়ের উপর নির্ভর করে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1" y="457200"/>
            <a:ext cx="64770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পদার্থ স্বাভাবিকভাবে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কয়টি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অবস্থায় থাকতে পারে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7696199" cy="3863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DBA03A"/>
              </a:clrFrom>
              <a:clrTo>
                <a:srgbClr val="DBA0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0" t="44842" r="21040" b="5314"/>
          <a:stretch/>
        </p:blipFill>
        <p:spPr>
          <a:xfrm>
            <a:off x="3429000" y="3736706"/>
            <a:ext cx="2018022" cy="12162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7086601" y="457200"/>
            <a:ext cx="1219198" cy="58477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তিনটি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2" grpId="0" animBg="1"/>
      <p:bldP spid="4" grpId="0" animBg="1"/>
      <p:bldP spid="2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16429" y="1443882"/>
            <a:ext cx="7606392" cy="3752850"/>
            <a:chOff x="4612821" y="1524000"/>
            <a:chExt cx="3810000" cy="3752850"/>
          </a:xfrm>
          <a:solidFill>
            <a:schemeClr val="accent6">
              <a:lumMod val="20000"/>
              <a:lumOff val="80000"/>
            </a:schemeClr>
          </a:solidFill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8FAFD"/>
                </a:clrFrom>
                <a:clrTo>
                  <a:srgbClr val="F8FA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2821" y="1524000"/>
              <a:ext cx="3810000" cy="375285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</p:pic>
        <p:sp>
          <p:nvSpPr>
            <p:cNvPr id="5" name="Flowchart: Process 4"/>
            <p:cNvSpPr/>
            <p:nvPr/>
          </p:nvSpPr>
          <p:spPr>
            <a:xfrm>
              <a:off x="4612822" y="4876800"/>
              <a:ext cx="3788228" cy="40005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lowchart: Process 6"/>
            <p:cNvSpPr/>
            <p:nvPr/>
          </p:nvSpPr>
          <p:spPr>
            <a:xfrm>
              <a:off x="4634593" y="4876800"/>
              <a:ext cx="3788228" cy="40005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16429" y="5381862"/>
            <a:ext cx="7606392" cy="89255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Times New Roman"/>
                <a:cs typeface="Times New Roman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বরফ </a:t>
            </a:r>
            <a:r>
              <a:rPr lang="en-US" sz="3600" dirty="0" smtClean="0">
                <a:latin typeface="Times New Roman"/>
                <a:cs typeface="Times New Roman"/>
              </a:rPr>
              <a:t>→</a:t>
            </a:r>
            <a:r>
              <a:rPr lang="bn-BD" sz="3600" dirty="0" smtClean="0">
                <a:latin typeface="Times New Roman"/>
                <a:cs typeface="Times New Roman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পানি </a:t>
            </a:r>
            <a:r>
              <a:rPr lang="en-US" sz="3600" dirty="0" smtClean="0">
                <a:latin typeface="Times New Roman"/>
                <a:cs typeface="Times New Roman"/>
              </a:rPr>
              <a:t>→</a:t>
            </a:r>
            <a:r>
              <a:rPr lang="bn-BD" sz="3600" dirty="0" smtClean="0">
                <a:latin typeface="Times New Roman"/>
                <a:cs typeface="Times New Roman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জলীয় বাষ্প</a:t>
            </a:r>
            <a:endParaRPr lang="en-US" sz="36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1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600" dirty="0" smtClean="0">
                <a:latin typeface="NikoshBAN" pitchFamily="2" charset="0"/>
                <a:cs typeface="NikoshBAN" pitchFamily="2" charset="0"/>
              </a:rPr>
              <a:t>                     </a:t>
            </a:r>
            <a:endParaRPr lang="en-US" sz="105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1397" y="685800"/>
            <a:ext cx="760639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পদার্থের অবস্থা পরিবর্তনে তাপের প্রভাব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0400" y="5720416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তাপ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57150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তাপ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3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1067574"/>
            <a:ext cx="7620000" cy="4647426"/>
          </a:xfrm>
          <a:prstGeom prst="rect">
            <a:avLst/>
          </a:prstGeom>
          <a:solidFill>
            <a:srgbClr val="C7FDD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শিখন ফল</a:t>
            </a:r>
            <a:endParaRPr lang="bn-IN" sz="40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bn-IN" sz="3200" dirty="0">
              <a:latin typeface="NikoshBAN" pitchFamily="2" charset="0"/>
              <a:cs typeface="NikoshBAN" pitchFamily="2" charset="0"/>
            </a:endParaRP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এই পাঠ থেকে শিক্ষার্থীরা-</a:t>
            </a: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১। পদার্থের অবস্থা পরিবর্তনে তাপের প্রভাব ব্যাখ্যা করতে পারবে।</a:t>
            </a: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২। গলন, বাষ্পীভবন ও ঘনীভবন ব্যাখ্যা করতে পারবে।</a:t>
            </a: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৩। স্ফুটন ও বাষ্পায়ন বর্ণনা করতে পারবে।</a:t>
            </a: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৪। গলনাঙ্কের উপর চাপের প্রভাব বর্ণনা করতে পারবে।</a:t>
            </a: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৫। গলনের সুপ্ততাপ এবং বাষীভবনের সুপ্ততাপ বিশ্লেষণ করতে পারবে।</a:t>
            </a:r>
          </a:p>
          <a:p>
            <a:endParaRPr lang="bn-IN" sz="2800" dirty="0">
              <a:latin typeface="NikoshBAN" pitchFamily="2" charset="0"/>
              <a:cs typeface="NikoshBAN" pitchFamily="2" charset="0"/>
            </a:endParaRP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3600" dirty="0" smtClean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84265"/>
            <a:ext cx="2285932" cy="2020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048" y="1084265"/>
            <a:ext cx="2294152" cy="20203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68" y="4114800"/>
            <a:ext cx="2285932" cy="2003378"/>
          </a:xfrm>
          <a:prstGeom prst="rect">
            <a:avLst/>
          </a:prstGeom>
        </p:spPr>
      </p:pic>
      <p:sp>
        <p:nvSpPr>
          <p:cNvPr id="44" name="Right Arrow 43"/>
          <p:cNvSpPr/>
          <p:nvPr/>
        </p:nvSpPr>
        <p:spPr>
          <a:xfrm>
            <a:off x="2896685" y="1852127"/>
            <a:ext cx="3123115" cy="357673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>
            <a:off x="2972937" y="4907896"/>
            <a:ext cx="3046863" cy="36244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176505" y="4245199"/>
            <a:ext cx="1210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sz="3200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19616" y="2209800"/>
            <a:ext cx="780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তাপ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4324" y="543580"/>
            <a:ext cx="715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বরফ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04985" y="543580"/>
            <a:ext cx="691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পানি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1800" y="5470051"/>
            <a:ext cx="1425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28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জলীয় বাষ্প</a:t>
            </a:r>
            <a:endParaRPr lang="en-US" sz="2800" b="1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25028" y="1167825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200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143375"/>
            <a:ext cx="2439537" cy="1891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1431226" y="5215708"/>
            <a:ext cx="1313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ফুটন্ত পানি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5206" y="4268491"/>
            <a:ext cx="1210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sz="3200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95816" y="5344296"/>
            <a:ext cx="780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তাপ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19781" y="1167825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200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70698" y="4215825"/>
            <a:ext cx="2872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তাপ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মাত্রা অপরিবর্তিত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94498" y="1167825"/>
            <a:ext cx="2872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তাপ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মাত্রা অপরিবর্তিত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2696" y="3390080"/>
            <a:ext cx="5304658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তাপ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প্রয়োগে পদার্থের কী পরিবর্তন হচ্ছে?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12925" y="3388017"/>
            <a:ext cx="2645275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এ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তাপ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কে কী বলে?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13" grpId="0"/>
      <p:bldP spid="2" grpId="0"/>
      <p:bldP spid="6" grpId="0"/>
      <p:bldP spid="18" grpId="0"/>
      <p:bldP spid="21" grpId="0"/>
      <p:bldP spid="24" grpId="0"/>
      <p:bldP spid="19" grpId="0"/>
      <p:bldP spid="16" grpId="0"/>
      <p:bldP spid="26" grpId="0"/>
      <p:bldP spid="27" grpId="0"/>
      <p:bldP spid="20" grpId="0"/>
      <p:bldP spid="22" grpId="0"/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873" y="533400"/>
            <a:ext cx="4433527" cy="4190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531518" y="1676399"/>
            <a:ext cx="481012" cy="40243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871911" y="1366837"/>
            <a:ext cx="481012" cy="40243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871911" y="1982384"/>
            <a:ext cx="481012" cy="40243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264817" y="1334684"/>
            <a:ext cx="481012" cy="40243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314824" y="2052637"/>
            <a:ext cx="481012" cy="40243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62412" y="1676399"/>
            <a:ext cx="481012" cy="40243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96935" y="5105400"/>
            <a:ext cx="7456465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পদার্থের অবস্থা রূপান্তরের সময় শোষণকৃত তাপ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আন্তঃআণবিক বন্ধন ভাঙতে কাজ করে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2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81 0.01551 0.01041 0.0301 0.01718 0.04375 C 0.01805 0.04561 0.01753 0.04838 0.01875 0.05 C 0.02135 0.05348 0.02812 0.05834 0.02812 0.05834 C 0.0335 0.06922 0.03923 0.07037 0.04843 0.07292 C 0.05 0.07917 0.05243 0.0838 0.05468 0.08959 " pathEditMode="relative" ptsTypes="fffffA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C -0.00191 0.02547 0.00018 0.01412 -0.00468 0.03357 L -0.00468 0.0338 C -0.00694 0.05255 -0.00729 0.06459 -0.01718 0.07778 C -0.02031 0.09028 -0.01632 0.07871 -0.02343 0.08843 C -0.03385 0.10255 -0.01875 0.08773 -0.03125 0.09884 C -0.03246 0.10533 -0.03559 0.11736 -0.03906 0.12222 " pathEditMode="relative" rAng="0" ptsTypes="fFffffA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" y="611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68 0.00949 0.0151 0.01922 0.02343 0.02292 C 0.03611 0.03982 0.06041 0.03334 0.07656 0.03334 " pathEditMode="relative" ptsTypes="ffA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52 -0.00834 0.00087 -0.01667 0.00157 -0.025 C 0.00226 -0.03264 0.00608 -0.04005 0.00625 -0.04792 C 0.00677 -0.06459 0.00625 -0.08125 0.00625 -0.09792 " pathEditMode="relative" ptsTypes="fffA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3 0.05324 C -0.06007 0.05162 -0.08195 0.0537 -0.10452 0.05116 C -0.10799 0.04398 -0.11059 0.03889 -0.11702 0.03657 C -0.1191 0.03588 -0.12761 0.03333 -0.12795 0.03241 C -0.12848 0.03102 -0.12587 0.03102 -0.12483 0.03032 " pathEditMode="relative" ptsTypes="ffffA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5" grpId="2" animBg="1"/>
      <p:bldP spid="5" grpId="3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18" grpId="0" build="p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6247</TotalTime>
  <Words>760</Words>
  <Application>Microsoft Office PowerPoint</Application>
  <PresentationFormat>On-screen Show (4:3)</PresentationFormat>
  <Paragraphs>162</Paragraphs>
  <Slides>20</Slides>
  <Notes>18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Calibri</vt:lpstr>
      <vt:lpstr>Nikosh</vt:lpstr>
      <vt:lpstr>NikoshBAN</vt:lpstr>
      <vt:lpstr>Symbol</vt:lpstr>
      <vt:lpstr>Times New Roman</vt:lpstr>
      <vt:lpstr>Verdana</vt:lpstr>
      <vt:lpstr>Vrinda</vt:lpstr>
      <vt:lpstr>Wingdings 2</vt:lpstr>
      <vt:lpstr>Aspect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Debdas</dc:creator>
  <cp:lastModifiedBy>D karmoker</cp:lastModifiedBy>
  <cp:revision>661</cp:revision>
  <dcterms:created xsi:type="dcterms:W3CDTF">2006-08-16T00:00:00Z</dcterms:created>
  <dcterms:modified xsi:type="dcterms:W3CDTF">2016-08-06T13:32:35Z</dcterms:modified>
</cp:coreProperties>
</file>